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8" r:id="rId3"/>
    <p:sldId id="265" r:id="rId4"/>
    <p:sldId id="262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3"/>
    <p:restoredTop sz="94699"/>
  </p:normalViewPr>
  <p:slideViewPr>
    <p:cSldViewPr snapToGrid="0">
      <p:cViewPr varScale="1">
        <p:scale>
          <a:sx n="149" d="100"/>
          <a:sy n="149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1987-1E94-725B-3F69-390538FBD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4B353-F3F0-FC32-9501-328DF8B16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BB892-2A7E-C710-DA10-8B21B256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F658D-9110-33F2-B4CB-90B34501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1A906-A9A9-20F5-92B3-E671722E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7DFF-BD34-F91D-2615-C94A1253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2DDF5-A7C2-4A41-8789-A688E7B69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7A3D3-3FD7-3ED5-1A0F-F70EC48B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E88BC-FD41-56B3-D2C9-CD94F28F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428C6-02D4-B1E4-806A-76E586FE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3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56B8F8-B1AE-87AC-3ACA-0E16E9E51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60F1D-066B-C542-C685-4AA86270E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80E09-9D1F-9DD1-9624-2F3178DA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3E062-5DD3-FF74-D067-72778D9A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72493-0E22-1B98-073D-5C9609C8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7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99E6-FEFD-A810-76E5-EA8CB17A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033BC-B7E4-CEC2-DCAD-09EBA2180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409F8-C853-B2E1-3674-338B20E1C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A477E-9957-7AE4-F64A-BD547D4A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3BA4D-12CB-7818-B280-92294A11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36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063-BEAC-9D63-5CFD-206AE447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D6243-927B-54D3-D317-F3293D98B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870DA-3810-4C23-C818-EEA63C64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FAF71-F62A-83AD-4255-7EC69DC9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D10A6-302D-9ED6-D77D-BB87AB87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33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0347F-D3C4-6240-29BF-B407426C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4D6B1-4FA0-069D-B038-072B30D7A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6B89A-81E4-2425-D0B3-D5009B91A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7C1C1-FBBD-E5AB-8F03-C4048B95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44C55-755A-A71D-096A-1755E9A42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DBD9A-111A-52EE-E029-44D321F1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6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2443-6707-DC3D-15DC-294F6FD1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52685-C7BA-CF59-6F76-CFDE5B5F3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2BE46-74BE-3034-4D52-51FE95C13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C1F4E-605B-9444-85B8-05B3AA7F6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3230C2-EC4F-D26A-E7C1-86E13634D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366C5E-517E-DD50-5541-B5D8FFD4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E256A3-BF16-218A-FE21-C4E3EFF7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04140-0BE5-A544-53A0-4E72678A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6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D0C2-EC25-9442-3624-7E2F1202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CCBB6-8B98-9937-F495-F51DAE53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89C41-2BDC-B9D3-8CD0-1166C8F56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6C64F-D05F-8A14-C892-D4785CFB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2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3D4401-1496-0B75-B48A-8B36866F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BA9A6C-B7A0-955E-F1B8-72A2EC6A4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3D455-FF5C-E0D5-B327-2BC328A1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4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818-9988-4DE3-E8F2-BA7A221B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11CED-DB87-AE9A-2CCA-B928ADC8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770AC-89A4-2894-5511-565EBA69D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92195-CB35-AD0A-BBCD-EA5FFC45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CCCE6-C715-88BB-C3CA-A8FB0DED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CFE2-EE3C-02CE-99F2-5118A549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5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F223-5209-C7CA-FCB1-8266272B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525797-A2EF-EF1B-C7F2-C40449C52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D4CD8-55E0-EB2D-ECA8-CFED1EF04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3670-5E82-566A-F2C7-4A000C20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8FA35-6EFA-D187-B549-7D0A7F8D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1858C-9D06-64F0-59A2-33389AC9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8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C25804-B8EA-D542-0ECA-808E65E3B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2C674-FB19-B1E5-CEB7-653DC954F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C4DFC-C584-B1ED-1E51-0A33BC864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00609-B0A5-BF42-B638-971389A3320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1B11D-6984-308D-8427-8EF26EFEC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420B8-1548-D10C-BB09-ED495EE15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79641D-750C-9343-8B3D-A886E32D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BF88-FEF2-C626-E411-3FEED49C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64" y="4580252"/>
            <a:ext cx="11147071" cy="17552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ENSEMBLES OF ARIMA AND ARIMAX FOR FLU FORECASTING IN THE CONTIGUOUS U.S.</a:t>
            </a:r>
            <a:br>
              <a:rPr lang="en-US" sz="3200" dirty="0"/>
            </a:br>
            <a:br>
              <a:rPr lang="en-US" sz="3200" dirty="0"/>
            </a:br>
            <a:br>
              <a:rPr lang="en-US" sz="2400" dirty="0"/>
            </a:br>
            <a:br>
              <a:rPr lang="en-US" sz="3200" dirty="0"/>
            </a:br>
            <a:br>
              <a:rPr lang="en-US" sz="5400" dirty="0"/>
            </a:br>
            <a:endParaRPr lang="en-US" sz="5400" dirty="0"/>
          </a:p>
        </p:txBody>
      </p:sp>
      <p:pic>
        <p:nvPicPr>
          <p:cNvPr id="1028" name="Picture 4" descr="CEID">
            <a:extLst>
              <a:ext uri="{FF2B5EF4-FFF2-40B4-BE49-F238E27FC236}">
                <a16:creationId xmlns:a16="http://schemas.microsoft.com/office/drawing/2014/main" id="{3B1F945E-3E0B-B063-E33C-C70A60B6B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6" y="961053"/>
            <a:ext cx="9574530" cy="145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666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106;p15">
            <a:extLst>
              <a:ext uri="{FF2B5EF4-FFF2-40B4-BE49-F238E27FC236}">
                <a16:creationId xmlns:a16="http://schemas.microsoft.com/office/drawing/2014/main" id="{91962147-825C-DC03-7FD9-8910CF5AB8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320"/>
          <a:stretch/>
        </p:blipFill>
        <p:spPr>
          <a:xfrm>
            <a:off x="3342057" y="2676706"/>
            <a:ext cx="5269604" cy="3039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08;p15">
            <a:extLst>
              <a:ext uri="{FF2B5EF4-FFF2-40B4-BE49-F238E27FC236}">
                <a16:creationId xmlns:a16="http://schemas.microsoft.com/office/drawing/2014/main" id="{E128F660-B32B-6B0F-EDDA-4EE1B84ED1BB}"/>
              </a:ext>
            </a:extLst>
          </p:cNvPr>
          <p:cNvCxnSpPr/>
          <p:nvPr/>
        </p:nvCxnSpPr>
        <p:spPr>
          <a:xfrm rot="10800000">
            <a:off x="3987836" y="5008560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109;p15">
            <a:extLst>
              <a:ext uri="{FF2B5EF4-FFF2-40B4-BE49-F238E27FC236}">
                <a16:creationId xmlns:a16="http://schemas.microsoft.com/office/drawing/2014/main" id="{8FB4339A-8551-3F8E-1A7E-29DA4D1F2935}"/>
              </a:ext>
            </a:extLst>
          </p:cNvPr>
          <p:cNvCxnSpPr/>
          <p:nvPr/>
        </p:nvCxnSpPr>
        <p:spPr>
          <a:xfrm rot="10800000">
            <a:off x="4778189" y="5008560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" name="Google Shape;110;p15">
            <a:extLst>
              <a:ext uri="{FF2B5EF4-FFF2-40B4-BE49-F238E27FC236}">
                <a16:creationId xmlns:a16="http://schemas.microsoft.com/office/drawing/2014/main" id="{215149B9-2719-8168-C73F-69A73A495992}"/>
              </a:ext>
            </a:extLst>
          </p:cNvPr>
          <p:cNvCxnSpPr/>
          <p:nvPr/>
        </p:nvCxnSpPr>
        <p:spPr>
          <a:xfrm>
            <a:off x="3987836" y="5069641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" name="Google Shape;111;p15">
            <a:extLst>
              <a:ext uri="{FF2B5EF4-FFF2-40B4-BE49-F238E27FC236}">
                <a16:creationId xmlns:a16="http://schemas.microsoft.com/office/drawing/2014/main" id="{F66E510F-3081-1AED-3B0E-116DD0D980F4}"/>
              </a:ext>
            </a:extLst>
          </p:cNvPr>
          <p:cNvCxnSpPr/>
          <p:nvPr/>
        </p:nvCxnSpPr>
        <p:spPr>
          <a:xfrm rot="10800000">
            <a:off x="4030452" y="4844560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Google Shape;112;p15">
            <a:extLst>
              <a:ext uri="{FF2B5EF4-FFF2-40B4-BE49-F238E27FC236}">
                <a16:creationId xmlns:a16="http://schemas.microsoft.com/office/drawing/2014/main" id="{BEE26AAF-84B4-24DF-3CDA-8EA0F7C53C30}"/>
              </a:ext>
            </a:extLst>
          </p:cNvPr>
          <p:cNvCxnSpPr/>
          <p:nvPr/>
        </p:nvCxnSpPr>
        <p:spPr>
          <a:xfrm rot="10800000">
            <a:off x="4820805" y="4844560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113;p15">
            <a:extLst>
              <a:ext uri="{FF2B5EF4-FFF2-40B4-BE49-F238E27FC236}">
                <a16:creationId xmlns:a16="http://schemas.microsoft.com/office/drawing/2014/main" id="{AB4E77E7-97A1-7C71-EFE5-31ADBF04143F}"/>
              </a:ext>
            </a:extLst>
          </p:cNvPr>
          <p:cNvCxnSpPr/>
          <p:nvPr/>
        </p:nvCxnSpPr>
        <p:spPr>
          <a:xfrm>
            <a:off x="4030452" y="4905641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114;p15">
            <a:extLst>
              <a:ext uri="{FF2B5EF4-FFF2-40B4-BE49-F238E27FC236}">
                <a16:creationId xmlns:a16="http://schemas.microsoft.com/office/drawing/2014/main" id="{88F488E3-482F-2BA7-5C57-8DAF6A6CB851}"/>
              </a:ext>
            </a:extLst>
          </p:cNvPr>
          <p:cNvCxnSpPr/>
          <p:nvPr/>
        </p:nvCxnSpPr>
        <p:spPr>
          <a:xfrm rot="10800000">
            <a:off x="4087977" y="4677074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115;p15">
            <a:extLst>
              <a:ext uri="{FF2B5EF4-FFF2-40B4-BE49-F238E27FC236}">
                <a16:creationId xmlns:a16="http://schemas.microsoft.com/office/drawing/2014/main" id="{5DDC8CB4-447B-229A-BBD5-BC016583322E}"/>
              </a:ext>
            </a:extLst>
          </p:cNvPr>
          <p:cNvCxnSpPr/>
          <p:nvPr/>
        </p:nvCxnSpPr>
        <p:spPr>
          <a:xfrm rot="10800000">
            <a:off x="4878330" y="4677074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116;p15">
            <a:extLst>
              <a:ext uri="{FF2B5EF4-FFF2-40B4-BE49-F238E27FC236}">
                <a16:creationId xmlns:a16="http://schemas.microsoft.com/office/drawing/2014/main" id="{95653322-D8B6-1D38-68BA-A603C934D72D}"/>
              </a:ext>
            </a:extLst>
          </p:cNvPr>
          <p:cNvCxnSpPr/>
          <p:nvPr/>
        </p:nvCxnSpPr>
        <p:spPr>
          <a:xfrm>
            <a:off x="4087977" y="4738155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17;p15">
            <a:extLst>
              <a:ext uri="{FF2B5EF4-FFF2-40B4-BE49-F238E27FC236}">
                <a16:creationId xmlns:a16="http://schemas.microsoft.com/office/drawing/2014/main" id="{A7C7AD09-0B2E-E7C1-72DF-6ECA20798FE0}"/>
              </a:ext>
            </a:extLst>
          </p:cNvPr>
          <p:cNvSpPr txBox="1"/>
          <p:nvPr/>
        </p:nvSpPr>
        <p:spPr>
          <a:xfrm>
            <a:off x="4730845" y="4943794"/>
            <a:ext cx="41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</a:t>
            </a:r>
            <a:endParaRPr/>
          </a:p>
        </p:txBody>
      </p:sp>
      <p:sp>
        <p:nvSpPr>
          <p:cNvPr id="14" name="Google Shape;118;p15">
            <a:extLst>
              <a:ext uri="{FF2B5EF4-FFF2-40B4-BE49-F238E27FC236}">
                <a16:creationId xmlns:a16="http://schemas.microsoft.com/office/drawing/2014/main" id="{90E934DE-3F26-482A-6D87-F99C33131AF1}"/>
              </a:ext>
            </a:extLst>
          </p:cNvPr>
          <p:cNvSpPr txBox="1"/>
          <p:nvPr/>
        </p:nvSpPr>
        <p:spPr>
          <a:xfrm>
            <a:off x="4778189" y="4767141"/>
            <a:ext cx="41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f2</a:t>
            </a:r>
            <a:endParaRPr/>
          </a:p>
        </p:txBody>
      </p:sp>
      <p:sp>
        <p:nvSpPr>
          <p:cNvPr id="15" name="Google Shape;119;p15">
            <a:extLst>
              <a:ext uri="{FF2B5EF4-FFF2-40B4-BE49-F238E27FC236}">
                <a16:creationId xmlns:a16="http://schemas.microsoft.com/office/drawing/2014/main" id="{CC2E76D0-805E-6052-6C03-A5248F83A643}"/>
              </a:ext>
            </a:extLst>
          </p:cNvPr>
          <p:cNvSpPr txBox="1"/>
          <p:nvPr/>
        </p:nvSpPr>
        <p:spPr>
          <a:xfrm>
            <a:off x="4830312" y="4605834"/>
            <a:ext cx="41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f3</a:t>
            </a:r>
            <a:endParaRPr/>
          </a:p>
        </p:txBody>
      </p:sp>
      <p:cxnSp>
        <p:nvCxnSpPr>
          <p:cNvPr id="16" name="Google Shape;120;p15">
            <a:extLst>
              <a:ext uri="{FF2B5EF4-FFF2-40B4-BE49-F238E27FC236}">
                <a16:creationId xmlns:a16="http://schemas.microsoft.com/office/drawing/2014/main" id="{3C4447C7-0699-67A0-BB79-BAA497F59C0E}"/>
              </a:ext>
            </a:extLst>
          </p:cNvPr>
          <p:cNvCxnSpPr/>
          <p:nvPr/>
        </p:nvCxnSpPr>
        <p:spPr>
          <a:xfrm rot="10800000">
            <a:off x="7344624" y="4768178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21;p15">
            <a:extLst>
              <a:ext uri="{FF2B5EF4-FFF2-40B4-BE49-F238E27FC236}">
                <a16:creationId xmlns:a16="http://schemas.microsoft.com/office/drawing/2014/main" id="{F50EAB88-89E3-8147-1E64-9E5F638C98F2}"/>
              </a:ext>
            </a:extLst>
          </p:cNvPr>
          <p:cNvCxnSpPr/>
          <p:nvPr/>
        </p:nvCxnSpPr>
        <p:spPr>
          <a:xfrm rot="10800000">
            <a:off x="8134977" y="4768178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22;p15">
            <a:extLst>
              <a:ext uri="{FF2B5EF4-FFF2-40B4-BE49-F238E27FC236}">
                <a16:creationId xmlns:a16="http://schemas.microsoft.com/office/drawing/2014/main" id="{E7D6764F-201B-A661-1C5C-CCAD203B5B4C}"/>
              </a:ext>
            </a:extLst>
          </p:cNvPr>
          <p:cNvCxnSpPr/>
          <p:nvPr/>
        </p:nvCxnSpPr>
        <p:spPr>
          <a:xfrm>
            <a:off x="7344624" y="4829259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23;p15">
            <a:extLst>
              <a:ext uri="{FF2B5EF4-FFF2-40B4-BE49-F238E27FC236}">
                <a16:creationId xmlns:a16="http://schemas.microsoft.com/office/drawing/2014/main" id="{4F9DFB68-6165-6C6E-E37A-2BDBB1D3BBD9}"/>
              </a:ext>
            </a:extLst>
          </p:cNvPr>
          <p:cNvCxnSpPr/>
          <p:nvPr/>
        </p:nvCxnSpPr>
        <p:spPr>
          <a:xfrm rot="10800000">
            <a:off x="7402149" y="4600692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124;p15">
            <a:extLst>
              <a:ext uri="{FF2B5EF4-FFF2-40B4-BE49-F238E27FC236}">
                <a16:creationId xmlns:a16="http://schemas.microsoft.com/office/drawing/2014/main" id="{C90177CA-8A3A-9C3B-ED99-BE645B6EFF33}"/>
              </a:ext>
            </a:extLst>
          </p:cNvPr>
          <p:cNvCxnSpPr/>
          <p:nvPr/>
        </p:nvCxnSpPr>
        <p:spPr>
          <a:xfrm rot="10800000">
            <a:off x="8192502" y="4600692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125;p15">
            <a:extLst>
              <a:ext uri="{FF2B5EF4-FFF2-40B4-BE49-F238E27FC236}">
                <a16:creationId xmlns:a16="http://schemas.microsoft.com/office/drawing/2014/main" id="{E36951A1-ED8B-67FB-C5F9-F80EBD88EDED}"/>
              </a:ext>
            </a:extLst>
          </p:cNvPr>
          <p:cNvCxnSpPr/>
          <p:nvPr/>
        </p:nvCxnSpPr>
        <p:spPr>
          <a:xfrm>
            <a:off x="7402149" y="4661773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126;p15">
            <a:extLst>
              <a:ext uri="{FF2B5EF4-FFF2-40B4-BE49-F238E27FC236}">
                <a16:creationId xmlns:a16="http://schemas.microsoft.com/office/drawing/2014/main" id="{22C49768-07F4-984A-3DCD-56DD9F745F03}"/>
              </a:ext>
            </a:extLst>
          </p:cNvPr>
          <p:cNvSpPr txBox="1"/>
          <p:nvPr/>
        </p:nvSpPr>
        <p:spPr>
          <a:xfrm>
            <a:off x="8014456" y="4866796"/>
            <a:ext cx="51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f529</a:t>
            </a:r>
            <a:endParaRPr/>
          </a:p>
        </p:txBody>
      </p:sp>
      <p:sp>
        <p:nvSpPr>
          <p:cNvPr id="23" name="Google Shape;127;p15">
            <a:extLst>
              <a:ext uri="{FF2B5EF4-FFF2-40B4-BE49-F238E27FC236}">
                <a16:creationId xmlns:a16="http://schemas.microsoft.com/office/drawing/2014/main" id="{AAD6C3A5-2555-8D89-A86D-0D7D6242EBD6}"/>
              </a:ext>
            </a:extLst>
          </p:cNvPr>
          <p:cNvSpPr txBox="1"/>
          <p:nvPr/>
        </p:nvSpPr>
        <p:spPr>
          <a:xfrm>
            <a:off x="8092361" y="4690759"/>
            <a:ext cx="51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f530</a:t>
            </a:r>
            <a:endParaRPr/>
          </a:p>
        </p:txBody>
      </p:sp>
      <p:graphicFrame>
        <p:nvGraphicFramePr>
          <p:cNvPr id="24" name="Google Shape;129;p15">
            <a:extLst>
              <a:ext uri="{FF2B5EF4-FFF2-40B4-BE49-F238E27FC236}">
                <a16:creationId xmlns:a16="http://schemas.microsoft.com/office/drawing/2014/main" id="{FD82C2D6-3344-7170-7AB7-2C31930BA4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8837794"/>
              </p:ext>
            </p:extLst>
          </p:nvPr>
        </p:nvGraphicFramePr>
        <p:xfrm>
          <a:off x="3648737" y="1365846"/>
          <a:ext cx="4894525" cy="1310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89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Rolling window – 104 weeks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3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We fit 2 years of log(Flu Cases+1) to train multiple models using CDC’s over 10 years </a:t>
                      </a:r>
                      <a:r>
                        <a:rPr lang="en-US" sz="1800" dirty="0" err="1"/>
                        <a:t>FluView</a:t>
                      </a:r>
                      <a:r>
                        <a:rPr lang="en-US" sz="1800" dirty="0"/>
                        <a:t> dataset. 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Google Shape;132;p15">
            <a:extLst>
              <a:ext uri="{FF2B5EF4-FFF2-40B4-BE49-F238E27FC236}">
                <a16:creationId xmlns:a16="http://schemas.microsoft.com/office/drawing/2014/main" id="{940B9A6C-EBCF-17AB-08B3-1AD757D06A22}"/>
              </a:ext>
            </a:extLst>
          </p:cNvPr>
          <p:cNvSpPr txBox="1"/>
          <p:nvPr/>
        </p:nvSpPr>
        <p:spPr>
          <a:xfrm>
            <a:off x="5743315" y="4531194"/>
            <a:ext cx="92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. . . </a:t>
            </a:r>
            <a:endParaRPr/>
          </a:p>
        </p:txBody>
      </p:sp>
      <p:cxnSp>
        <p:nvCxnSpPr>
          <p:cNvPr id="26" name="Google Shape;133;p15">
            <a:extLst>
              <a:ext uri="{FF2B5EF4-FFF2-40B4-BE49-F238E27FC236}">
                <a16:creationId xmlns:a16="http://schemas.microsoft.com/office/drawing/2014/main" id="{7F34C94C-ED8F-BAB5-4D9E-FCFF52E757D0}"/>
              </a:ext>
            </a:extLst>
          </p:cNvPr>
          <p:cNvCxnSpPr/>
          <p:nvPr/>
        </p:nvCxnSpPr>
        <p:spPr>
          <a:xfrm rot="10800000">
            <a:off x="7254663" y="4917879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134;p15">
            <a:extLst>
              <a:ext uri="{FF2B5EF4-FFF2-40B4-BE49-F238E27FC236}">
                <a16:creationId xmlns:a16="http://schemas.microsoft.com/office/drawing/2014/main" id="{11F3C8FE-B7D1-5F03-4270-C38BF8A22F6D}"/>
              </a:ext>
            </a:extLst>
          </p:cNvPr>
          <p:cNvCxnSpPr/>
          <p:nvPr/>
        </p:nvCxnSpPr>
        <p:spPr>
          <a:xfrm rot="10800000">
            <a:off x="8045016" y="4917879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135;p15">
            <a:extLst>
              <a:ext uri="{FF2B5EF4-FFF2-40B4-BE49-F238E27FC236}">
                <a16:creationId xmlns:a16="http://schemas.microsoft.com/office/drawing/2014/main" id="{AAFE7179-A01A-0AF8-8B04-E477FB9C9F9B}"/>
              </a:ext>
            </a:extLst>
          </p:cNvPr>
          <p:cNvCxnSpPr/>
          <p:nvPr/>
        </p:nvCxnSpPr>
        <p:spPr>
          <a:xfrm>
            <a:off x="7254663" y="4978960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27;p15">
            <a:extLst>
              <a:ext uri="{FF2B5EF4-FFF2-40B4-BE49-F238E27FC236}">
                <a16:creationId xmlns:a16="http://schemas.microsoft.com/office/drawing/2014/main" id="{899D135D-5791-3EE0-902A-DBC1F3E56E16}"/>
              </a:ext>
            </a:extLst>
          </p:cNvPr>
          <p:cNvSpPr txBox="1"/>
          <p:nvPr/>
        </p:nvSpPr>
        <p:spPr>
          <a:xfrm>
            <a:off x="8186787" y="4514722"/>
            <a:ext cx="5193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54CCC2F1-A958-6F2F-304E-9B90805B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5" y="135746"/>
            <a:ext cx="6563035" cy="745200"/>
          </a:xfrm>
        </p:spPr>
        <p:txBody>
          <a:bodyPr>
            <a:normAutofit/>
          </a:bodyPr>
          <a:lstStyle/>
          <a:p>
            <a:r>
              <a:rPr lang="en-US" sz="2800" b="1" dirty="0"/>
              <a:t>ARIMA ROLLING WINDOW</a:t>
            </a:r>
          </a:p>
        </p:txBody>
      </p:sp>
    </p:spTree>
    <p:extLst>
      <p:ext uri="{BB962C8B-B14F-4D97-AF65-F5344CB8AC3E}">
        <p14:creationId xmlns:p14="http://schemas.microsoft.com/office/powerpoint/2010/main" val="180950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5927-F610-203D-CA8D-8B11B38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5" y="135746"/>
            <a:ext cx="6563035" cy="745200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ARIMAX MODEL FITTING WITH 1 WEEK-LAG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A781D-31EB-C999-FBCA-C46F72F98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51" y="3734668"/>
            <a:ext cx="11516617" cy="2760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EPIWEEK                          ADJACENT STATES                   TEMPERATURE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ILI DATA                                       ILI DATA                                       ILI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91090-11B7-81C8-A7CF-77831F95A9B9}"/>
              </a:ext>
            </a:extLst>
          </p:cNvPr>
          <p:cNvCxnSpPr/>
          <p:nvPr/>
        </p:nvCxnSpPr>
        <p:spPr>
          <a:xfrm>
            <a:off x="964206" y="4698581"/>
            <a:ext cx="201415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6EC096-3986-D3B5-9C06-9CE3ECAE33EB}"/>
              </a:ext>
            </a:extLst>
          </p:cNvPr>
          <p:cNvCxnSpPr/>
          <p:nvPr/>
        </p:nvCxnSpPr>
        <p:spPr>
          <a:xfrm>
            <a:off x="964206" y="5069284"/>
            <a:ext cx="201415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4C7EDE-8F6D-69DA-2E74-1B2F6285B9C9}"/>
              </a:ext>
            </a:extLst>
          </p:cNvPr>
          <p:cNvCxnSpPr>
            <a:cxnSpLocks/>
          </p:cNvCxnSpPr>
          <p:nvPr/>
        </p:nvCxnSpPr>
        <p:spPr>
          <a:xfrm>
            <a:off x="964206" y="4566775"/>
            <a:ext cx="0" cy="26773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029C83-9550-BC03-1E87-AC1953279952}"/>
              </a:ext>
            </a:extLst>
          </p:cNvPr>
          <p:cNvCxnSpPr>
            <a:cxnSpLocks/>
          </p:cNvCxnSpPr>
          <p:nvPr/>
        </p:nvCxnSpPr>
        <p:spPr>
          <a:xfrm>
            <a:off x="2978357" y="4556478"/>
            <a:ext cx="0" cy="26773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027D2D-F526-FDAF-493A-96AC5C02DFAF}"/>
              </a:ext>
            </a:extLst>
          </p:cNvPr>
          <p:cNvCxnSpPr>
            <a:cxnSpLocks/>
          </p:cNvCxnSpPr>
          <p:nvPr/>
        </p:nvCxnSpPr>
        <p:spPr>
          <a:xfrm>
            <a:off x="2978357" y="4935419"/>
            <a:ext cx="0" cy="26773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266CB6-190E-ED07-3937-16B20B654147}"/>
              </a:ext>
            </a:extLst>
          </p:cNvPr>
          <p:cNvCxnSpPr>
            <a:cxnSpLocks/>
          </p:cNvCxnSpPr>
          <p:nvPr/>
        </p:nvCxnSpPr>
        <p:spPr>
          <a:xfrm>
            <a:off x="964206" y="4935419"/>
            <a:ext cx="0" cy="26773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D5B86C-683E-8279-A984-BB9A94ABF191}"/>
              </a:ext>
            </a:extLst>
          </p:cNvPr>
          <p:cNvSpPr txBox="1"/>
          <p:nvPr/>
        </p:nvSpPr>
        <p:spPr>
          <a:xfrm>
            <a:off x="6911158" y="4436177"/>
            <a:ext cx="1544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 + 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E9C187-834F-93F8-CCB9-2E4590BF9A59}"/>
              </a:ext>
            </a:extLst>
          </p:cNvPr>
          <p:cNvSpPr txBox="1"/>
          <p:nvPr/>
        </p:nvSpPr>
        <p:spPr>
          <a:xfrm>
            <a:off x="370217" y="4511377"/>
            <a:ext cx="632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1+n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F97416-80CC-318E-16A8-85A7457579C2}"/>
              </a:ext>
            </a:extLst>
          </p:cNvPr>
          <p:cNvSpPr txBox="1"/>
          <p:nvPr/>
        </p:nvSpPr>
        <p:spPr>
          <a:xfrm>
            <a:off x="282146" y="4884618"/>
            <a:ext cx="674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2+n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75DD58-ED6B-44B1-B013-27C7B373001C}"/>
              </a:ext>
            </a:extLst>
          </p:cNvPr>
          <p:cNvSpPr txBox="1"/>
          <p:nvPr/>
        </p:nvSpPr>
        <p:spPr>
          <a:xfrm>
            <a:off x="3007185" y="4910357"/>
            <a:ext cx="1673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105 + n 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59E536-EEBA-4360-4E23-22E516C60565}"/>
              </a:ext>
            </a:extLst>
          </p:cNvPr>
          <p:cNvCxnSpPr/>
          <p:nvPr/>
        </p:nvCxnSpPr>
        <p:spPr>
          <a:xfrm>
            <a:off x="4899193" y="4606778"/>
            <a:ext cx="201415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36F90F-D6A8-0D32-A8EB-F408702C1FF6}"/>
              </a:ext>
            </a:extLst>
          </p:cNvPr>
          <p:cNvCxnSpPr/>
          <p:nvPr/>
        </p:nvCxnSpPr>
        <p:spPr>
          <a:xfrm>
            <a:off x="4899193" y="4977481"/>
            <a:ext cx="201415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53C006-49DE-619D-43D6-104E738F468E}"/>
              </a:ext>
            </a:extLst>
          </p:cNvPr>
          <p:cNvCxnSpPr>
            <a:cxnSpLocks/>
          </p:cNvCxnSpPr>
          <p:nvPr/>
        </p:nvCxnSpPr>
        <p:spPr>
          <a:xfrm>
            <a:off x="4899193" y="4474972"/>
            <a:ext cx="0" cy="26773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D7477-48C3-91D2-9CEF-ECDC859B8212}"/>
              </a:ext>
            </a:extLst>
          </p:cNvPr>
          <p:cNvCxnSpPr>
            <a:cxnSpLocks/>
          </p:cNvCxnSpPr>
          <p:nvPr/>
        </p:nvCxnSpPr>
        <p:spPr>
          <a:xfrm>
            <a:off x="6913344" y="4464675"/>
            <a:ext cx="0" cy="26773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71BE2E-BC08-7993-0130-5150C93EDB32}"/>
              </a:ext>
            </a:extLst>
          </p:cNvPr>
          <p:cNvCxnSpPr>
            <a:cxnSpLocks/>
          </p:cNvCxnSpPr>
          <p:nvPr/>
        </p:nvCxnSpPr>
        <p:spPr>
          <a:xfrm>
            <a:off x="6913344" y="4843616"/>
            <a:ext cx="0" cy="26773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0CF220-DD43-69D5-7264-877E8F493BD1}"/>
              </a:ext>
            </a:extLst>
          </p:cNvPr>
          <p:cNvCxnSpPr>
            <a:cxnSpLocks/>
          </p:cNvCxnSpPr>
          <p:nvPr/>
        </p:nvCxnSpPr>
        <p:spPr>
          <a:xfrm>
            <a:off x="4899193" y="4843616"/>
            <a:ext cx="0" cy="26773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09E5AA-FE16-3A38-0D39-0133F7724DED}"/>
              </a:ext>
            </a:extLst>
          </p:cNvPr>
          <p:cNvCxnSpPr/>
          <p:nvPr/>
        </p:nvCxnSpPr>
        <p:spPr>
          <a:xfrm>
            <a:off x="8942941" y="4629081"/>
            <a:ext cx="201415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21258A-93E4-04F3-2C73-DF2B5893238B}"/>
              </a:ext>
            </a:extLst>
          </p:cNvPr>
          <p:cNvCxnSpPr/>
          <p:nvPr/>
        </p:nvCxnSpPr>
        <p:spPr>
          <a:xfrm>
            <a:off x="8942941" y="4999784"/>
            <a:ext cx="201415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A058E4-61F8-2EBC-A36C-B313AB32193C}"/>
              </a:ext>
            </a:extLst>
          </p:cNvPr>
          <p:cNvCxnSpPr>
            <a:cxnSpLocks/>
          </p:cNvCxnSpPr>
          <p:nvPr/>
        </p:nvCxnSpPr>
        <p:spPr>
          <a:xfrm>
            <a:off x="8942941" y="4497275"/>
            <a:ext cx="0" cy="26773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45E7F5-8B55-F943-E93E-C6B89C25464D}"/>
              </a:ext>
            </a:extLst>
          </p:cNvPr>
          <p:cNvCxnSpPr>
            <a:cxnSpLocks/>
          </p:cNvCxnSpPr>
          <p:nvPr/>
        </p:nvCxnSpPr>
        <p:spPr>
          <a:xfrm>
            <a:off x="10957092" y="4486978"/>
            <a:ext cx="0" cy="26773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0DDD26-71F3-0811-AECA-0F8FF8B77D48}"/>
              </a:ext>
            </a:extLst>
          </p:cNvPr>
          <p:cNvCxnSpPr>
            <a:cxnSpLocks/>
          </p:cNvCxnSpPr>
          <p:nvPr/>
        </p:nvCxnSpPr>
        <p:spPr>
          <a:xfrm>
            <a:off x="10957092" y="4865919"/>
            <a:ext cx="0" cy="26773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0362D-2AC4-A7B0-FAFB-9B8086A00E46}"/>
              </a:ext>
            </a:extLst>
          </p:cNvPr>
          <p:cNvCxnSpPr>
            <a:cxnSpLocks/>
          </p:cNvCxnSpPr>
          <p:nvPr/>
        </p:nvCxnSpPr>
        <p:spPr>
          <a:xfrm>
            <a:off x="8942941" y="4865919"/>
            <a:ext cx="0" cy="26773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43B1265-ABA8-DD93-4DCB-0225D4608C98}"/>
              </a:ext>
            </a:extLst>
          </p:cNvPr>
          <p:cNvSpPr txBox="1"/>
          <p:nvPr/>
        </p:nvSpPr>
        <p:spPr>
          <a:xfrm>
            <a:off x="4289499" y="4422112"/>
            <a:ext cx="632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1+n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426826-F38D-7B40-9C18-92BA97124CC6}"/>
              </a:ext>
            </a:extLst>
          </p:cNvPr>
          <p:cNvSpPr txBox="1"/>
          <p:nvPr/>
        </p:nvSpPr>
        <p:spPr>
          <a:xfrm>
            <a:off x="8335433" y="4444415"/>
            <a:ext cx="632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1+n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B45252-A073-1DE9-9834-9A2AFEDC671F}"/>
              </a:ext>
            </a:extLst>
          </p:cNvPr>
          <p:cNvSpPr txBox="1"/>
          <p:nvPr/>
        </p:nvSpPr>
        <p:spPr>
          <a:xfrm>
            <a:off x="3007188" y="4507390"/>
            <a:ext cx="1544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 + n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E5D2A6-819A-796E-B043-9851C820EF21}"/>
              </a:ext>
            </a:extLst>
          </p:cNvPr>
          <p:cNvSpPr txBox="1"/>
          <p:nvPr/>
        </p:nvSpPr>
        <p:spPr>
          <a:xfrm>
            <a:off x="10931990" y="4447762"/>
            <a:ext cx="1544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 + 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AA2328-3458-B146-6C28-FEE736CA3C6F}"/>
              </a:ext>
            </a:extLst>
          </p:cNvPr>
          <p:cNvSpPr txBox="1"/>
          <p:nvPr/>
        </p:nvSpPr>
        <p:spPr>
          <a:xfrm>
            <a:off x="6928790" y="4791444"/>
            <a:ext cx="1673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105 + n 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E32CE2-A147-3873-CBED-F50F029B4D90}"/>
              </a:ext>
            </a:extLst>
          </p:cNvPr>
          <p:cNvSpPr txBox="1"/>
          <p:nvPr/>
        </p:nvSpPr>
        <p:spPr>
          <a:xfrm>
            <a:off x="10920609" y="4813747"/>
            <a:ext cx="1673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105 + n 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E39293-D208-D165-4FC1-F015BE8021D5}"/>
              </a:ext>
            </a:extLst>
          </p:cNvPr>
          <p:cNvSpPr txBox="1"/>
          <p:nvPr/>
        </p:nvSpPr>
        <p:spPr>
          <a:xfrm>
            <a:off x="4225947" y="4771434"/>
            <a:ext cx="674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2+n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34A86DD-3524-17B0-42F1-E410E26272BD}"/>
              </a:ext>
            </a:extLst>
          </p:cNvPr>
          <p:cNvSpPr txBox="1"/>
          <p:nvPr/>
        </p:nvSpPr>
        <p:spPr>
          <a:xfrm>
            <a:off x="8250452" y="4791444"/>
            <a:ext cx="674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2+n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2816D6-ACF8-8AA0-07A1-2335222ADC44}"/>
              </a:ext>
            </a:extLst>
          </p:cNvPr>
          <p:cNvSpPr txBox="1"/>
          <p:nvPr/>
        </p:nvSpPr>
        <p:spPr>
          <a:xfrm>
            <a:off x="920521" y="1422357"/>
            <a:ext cx="10000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To forecast N weeks ahead we fit a 2 years rolling window of exogenous variables with 1 week-lag. This is done because when we run the ARIMAX model we need an exogenous variable that will help to guide the forecasts. This fitting process try to use a possible relationship between exogenous variables in the previous week and the IILI cases in the current week. The goal is to have a model in which we can ask: for a given temperature, or mean cases by epidemiological week, or mean cases in adjacent states in the current week, what would be the number of flu cases in the next week?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1835C6-E770-9A97-EA8D-816407ECAC17}"/>
              </a:ext>
            </a:extLst>
          </p:cNvPr>
          <p:cNvSpPr txBox="1"/>
          <p:nvPr/>
        </p:nvSpPr>
        <p:spPr>
          <a:xfrm>
            <a:off x="7881263" y="6112251"/>
            <a:ext cx="405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n</a:t>
            </a:r>
            <a:r>
              <a:rPr lang="en-US" dirty="0"/>
              <a:t> in (1:number_of_ILI_weeks – 104)  </a:t>
            </a:r>
          </a:p>
        </p:txBody>
      </p:sp>
    </p:spTree>
    <p:extLst>
      <p:ext uri="{BB962C8B-B14F-4D97-AF65-F5344CB8AC3E}">
        <p14:creationId xmlns:p14="http://schemas.microsoft.com/office/powerpoint/2010/main" val="17410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5927-F610-203D-CA8D-8B11B38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6" y="38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CREATING THE ARIMAX EXOGENOUS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A781D-31EB-C999-FBCA-C46F72F98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8" y="1588382"/>
            <a:ext cx="12010768" cy="31704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                 EPIWEEK</a:t>
            </a:r>
          </a:p>
          <a:p>
            <a:pPr marL="0" indent="0">
              <a:buNone/>
            </a:pPr>
            <a:r>
              <a:rPr lang="en-US" dirty="0"/>
              <a:t>             </a:t>
            </a:r>
          </a:p>
          <a:p>
            <a:pPr marL="0" indent="0">
              <a:buNone/>
            </a:pPr>
            <a:r>
              <a:rPr lang="en-US" dirty="0"/>
              <a:t>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&lt;- (</a:t>
            </a:r>
            <a:r>
              <a:rPr lang="en-US" dirty="0" err="1"/>
              <a:t>ILI_cases</a:t>
            </a:r>
            <a:r>
              <a:rPr lang="en-US" dirty="0"/>
              <a:t>[1:52]+</a:t>
            </a:r>
            <a:r>
              <a:rPr lang="en-US" dirty="0" err="1"/>
              <a:t>ILI_cases</a:t>
            </a:r>
            <a:r>
              <a:rPr lang="en-US" dirty="0"/>
              <a:t>[53:104])/2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         Mean cases by epidemiological weeks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91090-11B7-81C8-A7CF-77831F95A9B9}"/>
              </a:ext>
            </a:extLst>
          </p:cNvPr>
          <p:cNvCxnSpPr/>
          <p:nvPr/>
        </p:nvCxnSpPr>
        <p:spPr>
          <a:xfrm>
            <a:off x="1710314" y="3156170"/>
            <a:ext cx="2014151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6EC096-3986-D3B5-9C06-9CE3ECAE33EB}"/>
              </a:ext>
            </a:extLst>
          </p:cNvPr>
          <p:cNvCxnSpPr/>
          <p:nvPr/>
        </p:nvCxnSpPr>
        <p:spPr>
          <a:xfrm>
            <a:off x="1710314" y="3526873"/>
            <a:ext cx="201415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33BE8A-C04F-4EEE-14C9-7BC6CCC08EFF}"/>
              </a:ext>
            </a:extLst>
          </p:cNvPr>
          <p:cNvCxnSpPr>
            <a:cxnSpLocks/>
          </p:cNvCxnSpPr>
          <p:nvPr/>
        </p:nvCxnSpPr>
        <p:spPr>
          <a:xfrm>
            <a:off x="1100714" y="4027313"/>
            <a:ext cx="338987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4C7EDE-8F6D-69DA-2E74-1B2F6285B9C9}"/>
              </a:ext>
            </a:extLst>
          </p:cNvPr>
          <p:cNvCxnSpPr>
            <a:cxnSpLocks/>
          </p:cNvCxnSpPr>
          <p:nvPr/>
        </p:nvCxnSpPr>
        <p:spPr>
          <a:xfrm>
            <a:off x="1710314" y="3024364"/>
            <a:ext cx="0" cy="26773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029C83-9550-BC03-1E87-AC1953279952}"/>
              </a:ext>
            </a:extLst>
          </p:cNvPr>
          <p:cNvCxnSpPr>
            <a:cxnSpLocks/>
          </p:cNvCxnSpPr>
          <p:nvPr/>
        </p:nvCxnSpPr>
        <p:spPr>
          <a:xfrm>
            <a:off x="3724465" y="3014067"/>
            <a:ext cx="0" cy="26773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027D2D-F526-FDAF-493A-96AC5C02DFAF}"/>
              </a:ext>
            </a:extLst>
          </p:cNvPr>
          <p:cNvCxnSpPr>
            <a:cxnSpLocks/>
          </p:cNvCxnSpPr>
          <p:nvPr/>
        </p:nvCxnSpPr>
        <p:spPr>
          <a:xfrm>
            <a:off x="3724465" y="3393008"/>
            <a:ext cx="0" cy="26773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266CB6-190E-ED07-3937-16B20B654147}"/>
              </a:ext>
            </a:extLst>
          </p:cNvPr>
          <p:cNvCxnSpPr>
            <a:cxnSpLocks/>
          </p:cNvCxnSpPr>
          <p:nvPr/>
        </p:nvCxnSpPr>
        <p:spPr>
          <a:xfrm>
            <a:off x="1710314" y="3393008"/>
            <a:ext cx="0" cy="26773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2F506A-9D6D-88D4-5E51-4360806F1EFF}"/>
              </a:ext>
            </a:extLst>
          </p:cNvPr>
          <p:cNvCxnSpPr>
            <a:cxnSpLocks/>
          </p:cNvCxnSpPr>
          <p:nvPr/>
        </p:nvCxnSpPr>
        <p:spPr>
          <a:xfrm flipV="1">
            <a:off x="4490585" y="3916111"/>
            <a:ext cx="0" cy="2286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E94AC-107B-7937-DF0C-16590910C41F}"/>
              </a:ext>
            </a:extLst>
          </p:cNvPr>
          <p:cNvCxnSpPr>
            <a:cxnSpLocks/>
          </p:cNvCxnSpPr>
          <p:nvPr/>
        </p:nvCxnSpPr>
        <p:spPr>
          <a:xfrm flipV="1">
            <a:off x="1100714" y="3916111"/>
            <a:ext cx="0" cy="2286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D5B86C-683E-8279-A984-BB9A94ABF191}"/>
              </a:ext>
            </a:extLst>
          </p:cNvPr>
          <p:cNvSpPr txBox="1"/>
          <p:nvPr/>
        </p:nvSpPr>
        <p:spPr>
          <a:xfrm>
            <a:off x="3753296" y="2964979"/>
            <a:ext cx="440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52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E9C187-834F-93F8-CCB9-2E4590BF9A59}"/>
              </a:ext>
            </a:extLst>
          </p:cNvPr>
          <p:cNvSpPr txBox="1"/>
          <p:nvPr/>
        </p:nvSpPr>
        <p:spPr>
          <a:xfrm>
            <a:off x="1412724" y="2967038"/>
            <a:ext cx="44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F97416-80CC-318E-16A8-85A7457579C2}"/>
              </a:ext>
            </a:extLst>
          </p:cNvPr>
          <p:cNvSpPr txBox="1"/>
          <p:nvPr/>
        </p:nvSpPr>
        <p:spPr>
          <a:xfrm>
            <a:off x="1282978" y="3336370"/>
            <a:ext cx="44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53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75DD58-ED6B-44B1-B013-27C7B373001C}"/>
              </a:ext>
            </a:extLst>
          </p:cNvPr>
          <p:cNvSpPr txBox="1"/>
          <p:nvPr/>
        </p:nvSpPr>
        <p:spPr>
          <a:xfrm>
            <a:off x="3753296" y="3367946"/>
            <a:ext cx="60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AE2A7-D3AA-C99F-0A18-B95FF99852E1}"/>
              </a:ext>
            </a:extLst>
          </p:cNvPr>
          <p:cNvSpPr txBox="1"/>
          <p:nvPr/>
        </p:nvSpPr>
        <p:spPr>
          <a:xfrm>
            <a:off x="779438" y="3845097"/>
            <a:ext cx="44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6F3F2-C06C-2EF2-B2DB-3E31F80796C4}"/>
              </a:ext>
            </a:extLst>
          </p:cNvPr>
          <p:cNvSpPr txBox="1"/>
          <p:nvPr/>
        </p:nvSpPr>
        <p:spPr>
          <a:xfrm>
            <a:off x="4552369" y="3841038"/>
            <a:ext cx="60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B33C46-77E2-D562-BE31-07A7AF3E90DD}"/>
              </a:ext>
            </a:extLst>
          </p:cNvPr>
          <p:cNvCxnSpPr>
            <a:cxnSpLocks/>
          </p:cNvCxnSpPr>
          <p:nvPr/>
        </p:nvCxnSpPr>
        <p:spPr>
          <a:xfrm flipV="1">
            <a:off x="2762736" y="3916111"/>
            <a:ext cx="0" cy="2286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E4E0C8-8BDE-4BA5-B08C-7483170BCCF3}"/>
              </a:ext>
            </a:extLst>
          </p:cNvPr>
          <p:cNvCxnSpPr>
            <a:cxnSpLocks/>
          </p:cNvCxnSpPr>
          <p:nvPr/>
        </p:nvCxnSpPr>
        <p:spPr>
          <a:xfrm>
            <a:off x="1220157" y="2495204"/>
            <a:ext cx="3219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9076A5-1A54-CEB9-E9B2-AF190636F8E0}"/>
              </a:ext>
            </a:extLst>
          </p:cNvPr>
          <p:cNvCxnSpPr>
            <a:cxnSpLocks/>
          </p:cNvCxnSpPr>
          <p:nvPr/>
        </p:nvCxnSpPr>
        <p:spPr>
          <a:xfrm flipV="1">
            <a:off x="4440120" y="2340744"/>
            <a:ext cx="0" cy="32539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0974BF-D9B4-4445-0659-008E1C8CCBD1}"/>
              </a:ext>
            </a:extLst>
          </p:cNvPr>
          <p:cNvCxnSpPr>
            <a:cxnSpLocks/>
          </p:cNvCxnSpPr>
          <p:nvPr/>
        </p:nvCxnSpPr>
        <p:spPr>
          <a:xfrm flipV="1">
            <a:off x="1220157" y="2340744"/>
            <a:ext cx="0" cy="32539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07CA08-1448-33F4-9363-6E08E13846E0}"/>
              </a:ext>
            </a:extLst>
          </p:cNvPr>
          <p:cNvSpPr txBox="1"/>
          <p:nvPr/>
        </p:nvSpPr>
        <p:spPr>
          <a:xfrm>
            <a:off x="842259" y="2298483"/>
            <a:ext cx="44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A770F4-8588-3378-AC36-BF4303D3C6DA}"/>
              </a:ext>
            </a:extLst>
          </p:cNvPr>
          <p:cNvSpPr txBox="1"/>
          <p:nvPr/>
        </p:nvSpPr>
        <p:spPr>
          <a:xfrm>
            <a:off x="4498190" y="2310538"/>
            <a:ext cx="60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</a:t>
            </a:r>
          </a:p>
        </p:txBody>
      </p:sp>
      <p:pic>
        <p:nvPicPr>
          <p:cNvPr id="81" name="Google Shape;106;p15">
            <a:extLst>
              <a:ext uri="{FF2B5EF4-FFF2-40B4-BE49-F238E27FC236}">
                <a16:creationId xmlns:a16="http://schemas.microsoft.com/office/drawing/2014/main" id="{3686DEE7-C738-B595-3FB0-0E665D29BC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320"/>
          <a:stretch/>
        </p:blipFill>
        <p:spPr>
          <a:xfrm>
            <a:off x="5639418" y="3660738"/>
            <a:ext cx="5269604" cy="3039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108;p15">
            <a:extLst>
              <a:ext uri="{FF2B5EF4-FFF2-40B4-BE49-F238E27FC236}">
                <a16:creationId xmlns:a16="http://schemas.microsoft.com/office/drawing/2014/main" id="{095CF6B8-0B89-D9E9-EDD8-8C970B06D74F}"/>
              </a:ext>
            </a:extLst>
          </p:cNvPr>
          <p:cNvCxnSpPr/>
          <p:nvPr/>
        </p:nvCxnSpPr>
        <p:spPr>
          <a:xfrm rot="10800000">
            <a:off x="6285197" y="5992592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" name="Google Shape;109;p15">
            <a:extLst>
              <a:ext uri="{FF2B5EF4-FFF2-40B4-BE49-F238E27FC236}">
                <a16:creationId xmlns:a16="http://schemas.microsoft.com/office/drawing/2014/main" id="{4712521C-F2DF-CF76-EE62-104EF32A4E2D}"/>
              </a:ext>
            </a:extLst>
          </p:cNvPr>
          <p:cNvCxnSpPr/>
          <p:nvPr/>
        </p:nvCxnSpPr>
        <p:spPr>
          <a:xfrm rot="10800000">
            <a:off x="7075550" y="5992592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110;p15">
            <a:extLst>
              <a:ext uri="{FF2B5EF4-FFF2-40B4-BE49-F238E27FC236}">
                <a16:creationId xmlns:a16="http://schemas.microsoft.com/office/drawing/2014/main" id="{376EFFD4-065A-FBDD-904D-A62D1FC77B77}"/>
              </a:ext>
            </a:extLst>
          </p:cNvPr>
          <p:cNvCxnSpPr/>
          <p:nvPr/>
        </p:nvCxnSpPr>
        <p:spPr>
          <a:xfrm>
            <a:off x="6285197" y="6053673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" name="Google Shape;111;p15">
            <a:extLst>
              <a:ext uri="{FF2B5EF4-FFF2-40B4-BE49-F238E27FC236}">
                <a16:creationId xmlns:a16="http://schemas.microsoft.com/office/drawing/2014/main" id="{D3024411-38B6-B250-21F2-D6ACFFE156A1}"/>
              </a:ext>
            </a:extLst>
          </p:cNvPr>
          <p:cNvCxnSpPr/>
          <p:nvPr/>
        </p:nvCxnSpPr>
        <p:spPr>
          <a:xfrm rot="10800000">
            <a:off x="6327813" y="5828592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" name="Google Shape;112;p15">
            <a:extLst>
              <a:ext uri="{FF2B5EF4-FFF2-40B4-BE49-F238E27FC236}">
                <a16:creationId xmlns:a16="http://schemas.microsoft.com/office/drawing/2014/main" id="{3A98BD81-BA6C-1A7B-FD8D-14D9AB391F6A}"/>
              </a:ext>
            </a:extLst>
          </p:cNvPr>
          <p:cNvCxnSpPr/>
          <p:nvPr/>
        </p:nvCxnSpPr>
        <p:spPr>
          <a:xfrm rot="10800000">
            <a:off x="7118166" y="5828592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" name="Google Shape;113;p15">
            <a:extLst>
              <a:ext uri="{FF2B5EF4-FFF2-40B4-BE49-F238E27FC236}">
                <a16:creationId xmlns:a16="http://schemas.microsoft.com/office/drawing/2014/main" id="{A301C542-F37A-A013-39CC-81E82D286FC1}"/>
              </a:ext>
            </a:extLst>
          </p:cNvPr>
          <p:cNvCxnSpPr/>
          <p:nvPr/>
        </p:nvCxnSpPr>
        <p:spPr>
          <a:xfrm>
            <a:off x="6327813" y="5889673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8" name="Google Shape;114;p15">
            <a:extLst>
              <a:ext uri="{FF2B5EF4-FFF2-40B4-BE49-F238E27FC236}">
                <a16:creationId xmlns:a16="http://schemas.microsoft.com/office/drawing/2014/main" id="{AEE851D4-8129-9A5C-C339-9EF609603E1E}"/>
              </a:ext>
            </a:extLst>
          </p:cNvPr>
          <p:cNvCxnSpPr/>
          <p:nvPr/>
        </p:nvCxnSpPr>
        <p:spPr>
          <a:xfrm rot="10800000">
            <a:off x="6385338" y="5661106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" name="Google Shape;115;p15">
            <a:extLst>
              <a:ext uri="{FF2B5EF4-FFF2-40B4-BE49-F238E27FC236}">
                <a16:creationId xmlns:a16="http://schemas.microsoft.com/office/drawing/2014/main" id="{ECDF339D-7B6E-3E80-A28D-FD698559282F}"/>
              </a:ext>
            </a:extLst>
          </p:cNvPr>
          <p:cNvCxnSpPr/>
          <p:nvPr/>
        </p:nvCxnSpPr>
        <p:spPr>
          <a:xfrm rot="10800000">
            <a:off x="7175691" y="5661106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" name="Google Shape;116;p15">
            <a:extLst>
              <a:ext uri="{FF2B5EF4-FFF2-40B4-BE49-F238E27FC236}">
                <a16:creationId xmlns:a16="http://schemas.microsoft.com/office/drawing/2014/main" id="{37E5ABDC-AA79-BBC4-B129-C875BDE9C9B2}"/>
              </a:ext>
            </a:extLst>
          </p:cNvPr>
          <p:cNvCxnSpPr/>
          <p:nvPr/>
        </p:nvCxnSpPr>
        <p:spPr>
          <a:xfrm>
            <a:off x="6385338" y="5722187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117;p15">
            <a:extLst>
              <a:ext uri="{FF2B5EF4-FFF2-40B4-BE49-F238E27FC236}">
                <a16:creationId xmlns:a16="http://schemas.microsoft.com/office/drawing/2014/main" id="{67295F97-7548-29B3-2701-5193366D7F2C}"/>
              </a:ext>
            </a:extLst>
          </p:cNvPr>
          <p:cNvSpPr txBox="1"/>
          <p:nvPr/>
        </p:nvSpPr>
        <p:spPr>
          <a:xfrm>
            <a:off x="7028206" y="5927826"/>
            <a:ext cx="41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92" name="Google Shape;118;p15">
            <a:extLst>
              <a:ext uri="{FF2B5EF4-FFF2-40B4-BE49-F238E27FC236}">
                <a16:creationId xmlns:a16="http://schemas.microsoft.com/office/drawing/2014/main" id="{02EBAFB3-0DF7-1392-837C-CBB85173C621}"/>
              </a:ext>
            </a:extLst>
          </p:cNvPr>
          <p:cNvSpPr txBox="1"/>
          <p:nvPr/>
        </p:nvSpPr>
        <p:spPr>
          <a:xfrm>
            <a:off x="7075550" y="5751173"/>
            <a:ext cx="41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93" name="Google Shape;119;p15">
            <a:extLst>
              <a:ext uri="{FF2B5EF4-FFF2-40B4-BE49-F238E27FC236}">
                <a16:creationId xmlns:a16="http://schemas.microsoft.com/office/drawing/2014/main" id="{15856781-8D43-E72C-DA3B-1826B3D71112}"/>
              </a:ext>
            </a:extLst>
          </p:cNvPr>
          <p:cNvSpPr txBox="1"/>
          <p:nvPr/>
        </p:nvSpPr>
        <p:spPr>
          <a:xfrm>
            <a:off x="7127673" y="5589866"/>
            <a:ext cx="41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dirty="0"/>
          </a:p>
        </p:txBody>
      </p:sp>
      <p:cxnSp>
        <p:nvCxnSpPr>
          <p:cNvPr id="94" name="Google Shape;120;p15">
            <a:extLst>
              <a:ext uri="{FF2B5EF4-FFF2-40B4-BE49-F238E27FC236}">
                <a16:creationId xmlns:a16="http://schemas.microsoft.com/office/drawing/2014/main" id="{E8CA75F6-1C0C-59DF-332C-B272A185F091}"/>
              </a:ext>
            </a:extLst>
          </p:cNvPr>
          <p:cNvCxnSpPr/>
          <p:nvPr/>
        </p:nvCxnSpPr>
        <p:spPr>
          <a:xfrm rot="10800000">
            <a:off x="9641985" y="5752210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121;p15">
            <a:extLst>
              <a:ext uri="{FF2B5EF4-FFF2-40B4-BE49-F238E27FC236}">
                <a16:creationId xmlns:a16="http://schemas.microsoft.com/office/drawing/2014/main" id="{C0D9A1FD-3FAC-97EE-B690-050DD3E85AFB}"/>
              </a:ext>
            </a:extLst>
          </p:cNvPr>
          <p:cNvCxnSpPr/>
          <p:nvPr/>
        </p:nvCxnSpPr>
        <p:spPr>
          <a:xfrm rot="10800000">
            <a:off x="10432338" y="5752210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122;p15">
            <a:extLst>
              <a:ext uri="{FF2B5EF4-FFF2-40B4-BE49-F238E27FC236}">
                <a16:creationId xmlns:a16="http://schemas.microsoft.com/office/drawing/2014/main" id="{13D2BBF9-8E2A-1824-F52B-21C5DA57D5F3}"/>
              </a:ext>
            </a:extLst>
          </p:cNvPr>
          <p:cNvCxnSpPr/>
          <p:nvPr/>
        </p:nvCxnSpPr>
        <p:spPr>
          <a:xfrm>
            <a:off x="9641985" y="5813291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123;p15">
            <a:extLst>
              <a:ext uri="{FF2B5EF4-FFF2-40B4-BE49-F238E27FC236}">
                <a16:creationId xmlns:a16="http://schemas.microsoft.com/office/drawing/2014/main" id="{6E44A1AA-5735-CCBC-C38F-A6B37FFEFA8C}"/>
              </a:ext>
            </a:extLst>
          </p:cNvPr>
          <p:cNvCxnSpPr/>
          <p:nvPr/>
        </p:nvCxnSpPr>
        <p:spPr>
          <a:xfrm rot="10800000">
            <a:off x="9699510" y="5584724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" name="Google Shape;124;p15">
            <a:extLst>
              <a:ext uri="{FF2B5EF4-FFF2-40B4-BE49-F238E27FC236}">
                <a16:creationId xmlns:a16="http://schemas.microsoft.com/office/drawing/2014/main" id="{4FFB8F14-D63C-1160-4E24-47136AF135E2}"/>
              </a:ext>
            </a:extLst>
          </p:cNvPr>
          <p:cNvCxnSpPr/>
          <p:nvPr/>
        </p:nvCxnSpPr>
        <p:spPr>
          <a:xfrm rot="10800000">
            <a:off x="10489863" y="5584724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" name="Google Shape;125;p15">
            <a:extLst>
              <a:ext uri="{FF2B5EF4-FFF2-40B4-BE49-F238E27FC236}">
                <a16:creationId xmlns:a16="http://schemas.microsoft.com/office/drawing/2014/main" id="{F92719BE-E03D-CAE6-647D-B6D98D3856C9}"/>
              </a:ext>
            </a:extLst>
          </p:cNvPr>
          <p:cNvCxnSpPr/>
          <p:nvPr/>
        </p:nvCxnSpPr>
        <p:spPr>
          <a:xfrm>
            <a:off x="9699510" y="5645805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26;p15">
            <a:extLst>
              <a:ext uri="{FF2B5EF4-FFF2-40B4-BE49-F238E27FC236}">
                <a16:creationId xmlns:a16="http://schemas.microsoft.com/office/drawing/2014/main" id="{919FD0BF-E44B-BE14-FC9A-178DA87064DC}"/>
              </a:ext>
            </a:extLst>
          </p:cNvPr>
          <p:cNvSpPr txBox="1"/>
          <p:nvPr/>
        </p:nvSpPr>
        <p:spPr>
          <a:xfrm>
            <a:off x="10302733" y="5831735"/>
            <a:ext cx="51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694</a:t>
            </a:r>
            <a:endParaRPr dirty="0"/>
          </a:p>
        </p:txBody>
      </p:sp>
      <p:sp>
        <p:nvSpPr>
          <p:cNvPr id="101" name="Google Shape;127;p15">
            <a:extLst>
              <a:ext uri="{FF2B5EF4-FFF2-40B4-BE49-F238E27FC236}">
                <a16:creationId xmlns:a16="http://schemas.microsoft.com/office/drawing/2014/main" id="{0D3E5967-2666-E2CC-C978-CD7EC03ECA85}"/>
              </a:ext>
            </a:extLst>
          </p:cNvPr>
          <p:cNvSpPr txBox="1"/>
          <p:nvPr/>
        </p:nvSpPr>
        <p:spPr>
          <a:xfrm>
            <a:off x="10389722" y="5674791"/>
            <a:ext cx="5193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595</a:t>
            </a:r>
            <a:endParaRPr dirty="0"/>
          </a:p>
        </p:txBody>
      </p:sp>
      <p:sp>
        <p:nvSpPr>
          <p:cNvPr id="102" name="Google Shape;132;p15">
            <a:extLst>
              <a:ext uri="{FF2B5EF4-FFF2-40B4-BE49-F238E27FC236}">
                <a16:creationId xmlns:a16="http://schemas.microsoft.com/office/drawing/2014/main" id="{6CA50351-B82D-40A2-EBEA-CF2C080769B4}"/>
              </a:ext>
            </a:extLst>
          </p:cNvPr>
          <p:cNvSpPr txBox="1"/>
          <p:nvPr/>
        </p:nvSpPr>
        <p:spPr>
          <a:xfrm>
            <a:off x="8040676" y="5515226"/>
            <a:ext cx="92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. . . </a:t>
            </a:r>
            <a:endParaRPr/>
          </a:p>
        </p:txBody>
      </p:sp>
      <p:cxnSp>
        <p:nvCxnSpPr>
          <p:cNvPr id="103" name="Google Shape;133;p15">
            <a:extLst>
              <a:ext uri="{FF2B5EF4-FFF2-40B4-BE49-F238E27FC236}">
                <a16:creationId xmlns:a16="http://schemas.microsoft.com/office/drawing/2014/main" id="{F06E19EC-F8D0-BC45-17DF-85BA85CFD1A0}"/>
              </a:ext>
            </a:extLst>
          </p:cNvPr>
          <p:cNvCxnSpPr/>
          <p:nvPr/>
        </p:nvCxnSpPr>
        <p:spPr>
          <a:xfrm rot="10800000">
            <a:off x="9552024" y="5901911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" name="Google Shape;134;p15">
            <a:extLst>
              <a:ext uri="{FF2B5EF4-FFF2-40B4-BE49-F238E27FC236}">
                <a16:creationId xmlns:a16="http://schemas.microsoft.com/office/drawing/2014/main" id="{3705C37C-1751-511C-229A-9523B1316E1E}"/>
              </a:ext>
            </a:extLst>
          </p:cNvPr>
          <p:cNvCxnSpPr/>
          <p:nvPr/>
        </p:nvCxnSpPr>
        <p:spPr>
          <a:xfrm rot="10800000">
            <a:off x="10342377" y="5901911"/>
            <a:ext cx="0" cy="13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" name="Google Shape;135;p15">
            <a:extLst>
              <a:ext uri="{FF2B5EF4-FFF2-40B4-BE49-F238E27FC236}">
                <a16:creationId xmlns:a16="http://schemas.microsoft.com/office/drawing/2014/main" id="{F44E9905-82BF-8593-04DE-3B04DC2168B2}"/>
              </a:ext>
            </a:extLst>
          </p:cNvPr>
          <p:cNvCxnSpPr/>
          <p:nvPr/>
        </p:nvCxnSpPr>
        <p:spPr>
          <a:xfrm>
            <a:off x="9552024" y="5962992"/>
            <a:ext cx="7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27;p15">
            <a:extLst>
              <a:ext uri="{FF2B5EF4-FFF2-40B4-BE49-F238E27FC236}">
                <a16:creationId xmlns:a16="http://schemas.microsoft.com/office/drawing/2014/main" id="{2381544C-9638-15E9-17DE-932FABB3F7A3}"/>
              </a:ext>
            </a:extLst>
          </p:cNvPr>
          <p:cNvSpPr txBox="1"/>
          <p:nvPr/>
        </p:nvSpPr>
        <p:spPr>
          <a:xfrm>
            <a:off x="10484148" y="5498754"/>
            <a:ext cx="5193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91955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5927-F610-203D-CA8D-8B11B38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6" y="38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CREATING THE ARIMAX EXOGENOUS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A781D-31EB-C999-FBCA-C46F72F98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46" y="1825625"/>
            <a:ext cx="11517522" cy="2401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ADJACENT STATES                                           MEAN ILI CASES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                                                           &lt;- mean(                                                        )</a:t>
            </a:r>
          </a:p>
          <a:p>
            <a:pPr marL="0" indent="0">
              <a:buNone/>
            </a:pPr>
            <a:r>
              <a:rPr lang="en-US" sz="1800" dirty="0"/>
              <a:t>         Mean cases by adjacent states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83D38B-DF6B-B773-84AF-D7F54BEB7DAD}"/>
              </a:ext>
            </a:extLst>
          </p:cNvPr>
          <p:cNvCxnSpPr>
            <a:cxnSpLocks/>
          </p:cNvCxnSpPr>
          <p:nvPr/>
        </p:nvCxnSpPr>
        <p:spPr>
          <a:xfrm>
            <a:off x="844674" y="2950053"/>
            <a:ext cx="321996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F8FD3A-0746-2B81-5D62-02FC434FD13F}"/>
              </a:ext>
            </a:extLst>
          </p:cNvPr>
          <p:cNvCxnSpPr>
            <a:cxnSpLocks/>
          </p:cNvCxnSpPr>
          <p:nvPr/>
        </p:nvCxnSpPr>
        <p:spPr>
          <a:xfrm flipV="1">
            <a:off x="4064637" y="2795593"/>
            <a:ext cx="0" cy="32539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443CD0-FEF3-3621-5279-424DD5B7BAFA}"/>
              </a:ext>
            </a:extLst>
          </p:cNvPr>
          <p:cNvCxnSpPr>
            <a:cxnSpLocks/>
          </p:cNvCxnSpPr>
          <p:nvPr/>
        </p:nvCxnSpPr>
        <p:spPr>
          <a:xfrm flipV="1">
            <a:off x="844674" y="2795593"/>
            <a:ext cx="0" cy="32539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00CA18-E114-1CD7-444C-8A50923A56C3}"/>
              </a:ext>
            </a:extLst>
          </p:cNvPr>
          <p:cNvSpPr txBox="1"/>
          <p:nvPr/>
        </p:nvSpPr>
        <p:spPr>
          <a:xfrm>
            <a:off x="537812" y="2751657"/>
            <a:ext cx="44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075E33-A52C-F32D-CEED-8C14233D5DC3}"/>
              </a:ext>
            </a:extLst>
          </p:cNvPr>
          <p:cNvSpPr txBox="1"/>
          <p:nvPr/>
        </p:nvSpPr>
        <p:spPr>
          <a:xfrm>
            <a:off x="4024466" y="2785208"/>
            <a:ext cx="60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BF49C7-E21C-651C-BC35-EB25F2A536D9}"/>
              </a:ext>
            </a:extLst>
          </p:cNvPr>
          <p:cNvCxnSpPr>
            <a:cxnSpLocks/>
          </p:cNvCxnSpPr>
          <p:nvPr/>
        </p:nvCxnSpPr>
        <p:spPr>
          <a:xfrm>
            <a:off x="6632898" y="2950053"/>
            <a:ext cx="3219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673882-892C-6E6E-08C7-C502A7AB818E}"/>
              </a:ext>
            </a:extLst>
          </p:cNvPr>
          <p:cNvCxnSpPr>
            <a:cxnSpLocks/>
          </p:cNvCxnSpPr>
          <p:nvPr/>
        </p:nvCxnSpPr>
        <p:spPr>
          <a:xfrm flipV="1">
            <a:off x="9852861" y="2795593"/>
            <a:ext cx="0" cy="32539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F583DC-A434-798A-01E3-ED952748420C}"/>
              </a:ext>
            </a:extLst>
          </p:cNvPr>
          <p:cNvCxnSpPr>
            <a:cxnSpLocks/>
          </p:cNvCxnSpPr>
          <p:nvPr/>
        </p:nvCxnSpPr>
        <p:spPr>
          <a:xfrm flipV="1">
            <a:off x="6632898" y="2795593"/>
            <a:ext cx="0" cy="32539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40C192-5E1F-7970-75BC-CE7A7AF6382B}"/>
              </a:ext>
            </a:extLst>
          </p:cNvPr>
          <p:cNvSpPr txBox="1"/>
          <p:nvPr/>
        </p:nvSpPr>
        <p:spPr>
          <a:xfrm>
            <a:off x="6326036" y="2751657"/>
            <a:ext cx="44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5406D-83E1-0C83-C82B-CAD8B178670D}"/>
              </a:ext>
            </a:extLst>
          </p:cNvPr>
          <p:cNvSpPr txBox="1"/>
          <p:nvPr/>
        </p:nvSpPr>
        <p:spPr>
          <a:xfrm>
            <a:off x="9812690" y="2785208"/>
            <a:ext cx="60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7C4C06-5F9C-BE4E-0355-47B0068F865C}"/>
              </a:ext>
            </a:extLst>
          </p:cNvPr>
          <p:cNvCxnSpPr>
            <a:cxnSpLocks/>
          </p:cNvCxnSpPr>
          <p:nvPr/>
        </p:nvCxnSpPr>
        <p:spPr>
          <a:xfrm>
            <a:off x="6632898" y="3582541"/>
            <a:ext cx="3219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66F0CB-C015-66FB-1F7E-C00189BED578}"/>
              </a:ext>
            </a:extLst>
          </p:cNvPr>
          <p:cNvCxnSpPr>
            <a:cxnSpLocks/>
          </p:cNvCxnSpPr>
          <p:nvPr/>
        </p:nvCxnSpPr>
        <p:spPr>
          <a:xfrm flipV="1">
            <a:off x="9852861" y="3428081"/>
            <a:ext cx="0" cy="32539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2FD677-5CF5-A8D9-40D1-1FF0DBF1572D}"/>
              </a:ext>
            </a:extLst>
          </p:cNvPr>
          <p:cNvCxnSpPr>
            <a:cxnSpLocks/>
          </p:cNvCxnSpPr>
          <p:nvPr/>
        </p:nvCxnSpPr>
        <p:spPr>
          <a:xfrm flipV="1">
            <a:off x="6632898" y="3428081"/>
            <a:ext cx="0" cy="32539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ECFF491-2A3D-AFE1-D9AE-41510AAAB91A}"/>
              </a:ext>
            </a:extLst>
          </p:cNvPr>
          <p:cNvSpPr txBox="1"/>
          <p:nvPr/>
        </p:nvSpPr>
        <p:spPr>
          <a:xfrm>
            <a:off x="6326036" y="3384145"/>
            <a:ext cx="44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17CE8-BA18-AFE0-17E5-9ACC84385D99}"/>
              </a:ext>
            </a:extLst>
          </p:cNvPr>
          <p:cNvSpPr txBox="1"/>
          <p:nvPr/>
        </p:nvSpPr>
        <p:spPr>
          <a:xfrm>
            <a:off x="9812690" y="3417696"/>
            <a:ext cx="60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CA9A02-8E97-0A12-44C0-6778BBE6FF20}"/>
              </a:ext>
            </a:extLst>
          </p:cNvPr>
          <p:cNvCxnSpPr>
            <a:cxnSpLocks/>
          </p:cNvCxnSpPr>
          <p:nvPr/>
        </p:nvCxnSpPr>
        <p:spPr>
          <a:xfrm>
            <a:off x="6632898" y="4174701"/>
            <a:ext cx="3219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1C7573-6D9C-5ECA-B3A5-282924283964}"/>
              </a:ext>
            </a:extLst>
          </p:cNvPr>
          <p:cNvCxnSpPr>
            <a:cxnSpLocks/>
          </p:cNvCxnSpPr>
          <p:nvPr/>
        </p:nvCxnSpPr>
        <p:spPr>
          <a:xfrm flipV="1">
            <a:off x="9852861" y="4020241"/>
            <a:ext cx="0" cy="32539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BB86D5-6C50-AF6F-C1C6-08AF9C82F533}"/>
              </a:ext>
            </a:extLst>
          </p:cNvPr>
          <p:cNvCxnSpPr>
            <a:cxnSpLocks/>
          </p:cNvCxnSpPr>
          <p:nvPr/>
        </p:nvCxnSpPr>
        <p:spPr>
          <a:xfrm flipV="1">
            <a:off x="6632898" y="4020241"/>
            <a:ext cx="0" cy="32539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64D277-A325-834F-9A2F-CAEEC30D027C}"/>
              </a:ext>
            </a:extLst>
          </p:cNvPr>
          <p:cNvSpPr txBox="1"/>
          <p:nvPr/>
        </p:nvSpPr>
        <p:spPr>
          <a:xfrm>
            <a:off x="6326036" y="3976305"/>
            <a:ext cx="44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2D8A47-5AA7-E3FD-C402-4F3419BD7B7D}"/>
              </a:ext>
            </a:extLst>
          </p:cNvPr>
          <p:cNvSpPr txBox="1"/>
          <p:nvPr/>
        </p:nvSpPr>
        <p:spPr>
          <a:xfrm>
            <a:off x="9812690" y="4009856"/>
            <a:ext cx="60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07B6BB-42E1-058B-9DBA-5716C3D3E855}"/>
              </a:ext>
            </a:extLst>
          </p:cNvPr>
          <p:cNvCxnSpPr>
            <a:cxnSpLocks/>
          </p:cNvCxnSpPr>
          <p:nvPr/>
        </p:nvCxnSpPr>
        <p:spPr>
          <a:xfrm>
            <a:off x="6632898" y="4789750"/>
            <a:ext cx="3219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C8D4FE-BBA9-C002-C0FF-AA6473E67A6B}"/>
              </a:ext>
            </a:extLst>
          </p:cNvPr>
          <p:cNvCxnSpPr>
            <a:cxnSpLocks/>
          </p:cNvCxnSpPr>
          <p:nvPr/>
        </p:nvCxnSpPr>
        <p:spPr>
          <a:xfrm flipV="1">
            <a:off x="9852861" y="4635290"/>
            <a:ext cx="0" cy="32539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D272D4-86EE-6D0D-F273-6FAE9C92620D}"/>
              </a:ext>
            </a:extLst>
          </p:cNvPr>
          <p:cNvCxnSpPr>
            <a:cxnSpLocks/>
          </p:cNvCxnSpPr>
          <p:nvPr/>
        </p:nvCxnSpPr>
        <p:spPr>
          <a:xfrm flipV="1">
            <a:off x="6632898" y="4635290"/>
            <a:ext cx="0" cy="32539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9A2FBB-9C60-DF69-AA46-CB415C9409DA}"/>
              </a:ext>
            </a:extLst>
          </p:cNvPr>
          <p:cNvSpPr txBox="1"/>
          <p:nvPr/>
        </p:nvSpPr>
        <p:spPr>
          <a:xfrm>
            <a:off x="6326036" y="4591354"/>
            <a:ext cx="44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F7506D-D06F-B6E2-69F2-B14FA4C8187E}"/>
              </a:ext>
            </a:extLst>
          </p:cNvPr>
          <p:cNvSpPr txBox="1"/>
          <p:nvPr/>
        </p:nvSpPr>
        <p:spPr>
          <a:xfrm>
            <a:off x="9812690" y="4624905"/>
            <a:ext cx="60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E250B-069A-8A8C-A7BF-6411DD5546D7}"/>
              </a:ext>
            </a:extLst>
          </p:cNvPr>
          <p:cNvSpPr txBox="1"/>
          <p:nvPr/>
        </p:nvSpPr>
        <p:spPr>
          <a:xfrm>
            <a:off x="7447039" y="2543331"/>
            <a:ext cx="2173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Adjacent state 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FDC7A9-F09D-14D4-6700-448DF58DEFE0}"/>
              </a:ext>
            </a:extLst>
          </p:cNvPr>
          <p:cNvSpPr txBox="1"/>
          <p:nvPr/>
        </p:nvSpPr>
        <p:spPr>
          <a:xfrm>
            <a:off x="7489990" y="3199479"/>
            <a:ext cx="2173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Adjacent state 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1328C8-CD7D-2DB7-1CB2-33756ECD0A1A}"/>
              </a:ext>
            </a:extLst>
          </p:cNvPr>
          <p:cNvSpPr txBox="1"/>
          <p:nvPr/>
        </p:nvSpPr>
        <p:spPr>
          <a:xfrm>
            <a:off x="7505089" y="3777943"/>
            <a:ext cx="2173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Adjacent state 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BA6479-D51B-626F-2174-676124BF17FC}"/>
              </a:ext>
            </a:extLst>
          </p:cNvPr>
          <p:cNvSpPr txBox="1"/>
          <p:nvPr/>
        </p:nvSpPr>
        <p:spPr>
          <a:xfrm>
            <a:off x="7489989" y="4412894"/>
            <a:ext cx="2173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Adjacent state D</a:t>
            </a:r>
          </a:p>
        </p:txBody>
      </p:sp>
      <p:pic>
        <p:nvPicPr>
          <p:cNvPr id="55" name="Google Shape;96;p14">
            <a:extLst>
              <a:ext uri="{FF2B5EF4-FFF2-40B4-BE49-F238E27FC236}">
                <a16:creationId xmlns:a16="http://schemas.microsoft.com/office/drawing/2014/main" id="{B4654FB1-8A28-C25F-9A44-1FB756E678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8104" t="42009" r="6791" b="16248"/>
          <a:stretch/>
        </p:blipFill>
        <p:spPr>
          <a:xfrm>
            <a:off x="1033440" y="4245417"/>
            <a:ext cx="3333462" cy="19588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03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5927-F610-203D-CA8D-8B11B38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6" y="38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CREATING THE ARIMAX EXOGENOUS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A781D-31EB-C999-FBCA-C46F72F98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40" y="1826275"/>
            <a:ext cx="8903953" cy="24015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5100" dirty="0"/>
              <a:t>TEMPERATURE</a:t>
            </a:r>
          </a:p>
          <a:p>
            <a:pPr marL="0" indent="0">
              <a:buNone/>
            </a:pPr>
            <a:endParaRPr lang="en-US" sz="51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900" dirty="0"/>
              <a:t> Temperature 104 weeks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        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2CD5AA-9605-00F2-424A-05E7A32ABC57}"/>
              </a:ext>
            </a:extLst>
          </p:cNvPr>
          <p:cNvCxnSpPr>
            <a:cxnSpLocks/>
          </p:cNvCxnSpPr>
          <p:nvPr/>
        </p:nvCxnSpPr>
        <p:spPr>
          <a:xfrm flipV="1">
            <a:off x="675475" y="2669530"/>
            <a:ext cx="3130378" cy="2059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730702-603F-D0EF-51BB-3B5D3A8CD823}"/>
              </a:ext>
            </a:extLst>
          </p:cNvPr>
          <p:cNvCxnSpPr>
            <a:cxnSpLocks/>
          </p:cNvCxnSpPr>
          <p:nvPr/>
        </p:nvCxnSpPr>
        <p:spPr>
          <a:xfrm flipV="1">
            <a:off x="675475" y="2527426"/>
            <a:ext cx="0" cy="32539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56A5B3-E63B-4EED-B2DE-C69261494831}"/>
              </a:ext>
            </a:extLst>
          </p:cNvPr>
          <p:cNvCxnSpPr>
            <a:cxnSpLocks/>
          </p:cNvCxnSpPr>
          <p:nvPr/>
        </p:nvCxnSpPr>
        <p:spPr>
          <a:xfrm flipV="1">
            <a:off x="3805853" y="2530513"/>
            <a:ext cx="0" cy="32539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98BCFBA-B772-6DC0-AE8E-008CC5B7C99A}"/>
              </a:ext>
            </a:extLst>
          </p:cNvPr>
          <p:cNvSpPr txBox="1"/>
          <p:nvPr/>
        </p:nvSpPr>
        <p:spPr>
          <a:xfrm>
            <a:off x="379411" y="2522320"/>
            <a:ext cx="44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B10947-E27B-C72C-0D7B-B0DB28DD58ED}"/>
              </a:ext>
            </a:extLst>
          </p:cNvPr>
          <p:cNvSpPr txBox="1"/>
          <p:nvPr/>
        </p:nvSpPr>
        <p:spPr>
          <a:xfrm>
            <a:off x="3773926" y="2520212"/>
            <a:ext cx="60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5AF6A-FFB5-F0D7-76CF-B3C410D9A1EB}"/>
              </a:ext>
            </a:extLst>
          </p:cNvPr>
          <p:cNvSpPr txBox="1"/>
          <p:nvPr/>
        </p:nvSpPr>
        <p:spPr>
          <a:xfrm>
            <a:off x="5258080" y="242787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Mean weekly temperature by each state in kelvins using  the ERA5 dataset</a:t>
            </a:r>
          </a:p>
          <a:p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F3C138D-71B7-EA17-308E-94F7F8181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9" t="34933" r="63190" b="36932"/>
          <a:stretch/>
        </p:blipFill>
        <p:spPr>
          <a:xfrm>
            <a:off x="6281159" y="3429000"/>
            <a:ext cx="3807686" cy="277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40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371</Words>
  <Application>Microsoft Macintosh PowerPoint</Application>
  <PresentationFormat>Widescreen</PresentationFormat>
  <Paragraphs>83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ENSEMBLES OF ARIMA AND ARIMAX FOR FLU FORECASTING IN THE CONTIGUOUS U.S.     </vt:lpstr>
      <vt:lpstr>ARIMA ROLLING WINDOW</vt:lpstr>
      <vt:lpstr>ARIMAX MODEL FITTING WITH 1 WEEK-LAG</vt:lpstr>
      <vt:lpstr>CREATING THE ARIMAX EXOGENOUS VARIABLES</vt:lpstr>
      <vt:lpstr>CREATING THE ARIMAX EXOGENOUS VARIABLES</vt:lpstr>
      <vt:lpstr>CREATING THE ARIMAX EXOGENOUS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 Arraes Rocha Felix</dc:creator>
  <cp:lastModifiedBy>Victor Arraes Rocha Felix</cp:lastModifiedBy>
  <cp:revision>23</cp:revision>
  <dcterms:created xsi:type="dcterms:W3CDTF">2024-06-11T19:03:39Z</dcterms:created>
  <dcterms:modified xsi:type="dcterms:W3CDTF">2024-06-12T14:03:52Z</dcterms:modified>
</cp:coreProperties>
</file>